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sldIdLst>
    <p:sldId id="257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6F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 snapToGrid="0" showGuides="1">
      <p:cViewPr varScale="1">
        <p:scale>
          <a:sx n="17" d="100"/>
          <a:sy n="17" d="100"/>
        </p:scale>
        <p:origin x="3160" y="320"/>
      </p:cViewPr>
      <p:guideLst>
        <p:guide orient="horz" pos="13482"/>
        <p:guide pos="9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ei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73725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4781">
          <p15:clr>
            <a:srgbClr val="FBAE40"/>
          </p15:clr>
        </p15:guide>
        <p15:guide id="2" orient="horz" pos="16157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7">
            <a:extLst>
              <a:ext uri="{FF2B5EF4-FFF2-40B4-BE49-F238E27FC236}">
                <a16:creationId xmlns:a16="http://schemas.microsoft.com/office/drawing/2014/main" id="{5D3CE706-8929-F145-D44C-9633CFA05769}"/>
              </a:ext>
            </a:extLst>
          </p:cNvPr>
          <p:cNvSpPr/>
          <p:nvPr userDrawn="1"/>
        </p:nvSpPr>
        <p:spPr>
          <a:xfrm>
            <a:off x="0" y="41889363"/>
            <a:ext cx="30275213" cy="914400"/>
          </a:xfrm>
          <a:prstGeom prst="rect">
            <a:avLst/>
          </a:prstGeom>
          <a:solidFill>
            <a:srgbClr val="1AA5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feld 8">
            <a:extLst>
              <a:ext uri="{FF2B5EF4-FFF2-40B4-BE49-F238E27FC236}">
                <a16:creationId xmlns:a16="http://schemas.microsoft.com/office/drawing/2014/main" id="{9ECDEE0F-F29D-0380-6360-72964E48CC22}"/>
              </a:ext>
            </a:extLst>
          </p:cNvPr>
          <p:cNvSpPr txBox="1"/>
          <p:nvPr userDrawn="1"/>
        </p:nvSpPr>
        <p:spPr>
          <a:xfrm>
            <a:off x="14401802" y="42023397"/>
            <a:ext cx="154794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3600" b="1" dirty="0">
                <a:solidFill>
                  <a:schemeClr val="bg1"/>
                </a:solidFill>
              </a:rPr>
              <a:t>12</a:t>
            </a:r>
            <a:r>
              <a:rPr lang="de-DE" sz="3600" b="1" baseline="30000" dirty="0">
                <a:solidFill>
                  <a:schemeClr val="bg1"/>
                </a:solidFill>
              </a:rPr>
              <a:t>th</a:t>
            </a:r>
            <a:r>
              <a:rPr lang="de-DE" sz="3600" b="1" dirty="0">
                <a:solidFill>
                  <a:schemeClr val="bg1"/>
                </a:solidFill>
              </a:rPr>
              <a:t> International Cycling Safety Conference. Imabari, 2024</a:t>
            </a:r>
          </a:p>
        </p:txBody>
      </p:sp>
      <p:sp>
        <p:nvSpPr>
          <p:cNvPr id="11" name="Rechteck 6">
            <a:extLst>
              <a:ext uri="{FF2B5EF4-FFF2-40B4-BE49-F238E27FC236}">
                <a16:creationId xmlns:a16="http://schemas.microsoft.com/office/drawing/2014/main" id="{460C0C5D-1A08-C98C-38EF-69ADB9C70054}"/>
              </a:ext>
            </a:extLst>
          </p:cNvPr>
          <p:cNvSpPr/>
          <p:nvPr userDrawn="1"/>
        </p:nvSpPr>
        <p:spPr>
          <a:xfrm flipV="1">
            <a:off x="0" y="3848330"/>
            <a:ext cx="30275213" cy="155718"/>
          </a:xfrm>
          <a:prstGeom prst="rect">
            <a:avLst/>
          </a:prstGeom>
          <a:solidFill>
            <a:srgbClr val="1AA5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6" name="Picture 15" descr="A blue and green text&#10;&#10;Description automatically generated">
            <a:extLst>
              <a:ext uri="{FF2B5EF4-FFF2-40B4-BE49-F238E27FC236}">
                <a16:creationId xmlns:a16="http://schemas.microsoft.com/office/drawing/2014/main" id="{CC957AC3-C162-F1D2-052A-088DF27A12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457100" y="40314"/>
            <a:ext cx="10741913" cy="3729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56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E0D410A0-E639-E21F-C881-BD1998BD95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0"/>
            <a:ext cx="18554700" cy="3809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413"/>
              </a:spcAft>
              <a:buClrTx/>
              <a:buSzTx/>
              <a:buFontTx/>
              <a:buNone/>
              <a:tabLst/>
            </a:pPr>
            <a:r>
              <a:rPr kumimoji="0" lang="en-US" altLang="de-DE" sz="9200" b="0" i="0" u="none" strike="noStrike" cap="none" normalizeH="0" baseline="0" dirty="0">
                <a:ln>
                  <a:noFill/>
                </a:ln>
                <a:effectLst/>
                <a:latin typeface="Open Sans Semibold" panose="020B0706030804020204" pitchFamily="34" charset="0"/>
              </a:rPr>
              <a:t>[Poster title]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413"/>
              </a:spcBef>
              <a:spcAft>
                <a:spcPts val="1413"/>
              </a:spcAft>
              <a:buClrTx/>
              <a:buSzTx/>
              <a:buFontTx/>
              <a:buNone/>
              <a:tabLst/>
            </a:pPr>
            <a:r>
              <a:rPr kumimoji="0" lang="en-US" altLang="de-DE" sz="6000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</a:rPr>
              <a:t>[Authors]</a:t>
            </a:r>
            <a:endParaRPr kumimoji="0" lang="en-US" altLang="de-DE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3A583903-0286-2294-8A6E-661055A20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4656138"/>
            <a:ext cx="22948900" cy="929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5000"/>
              </a:spcAft>
              <a:buClrTx/>
              <a:buSzTx/>
              <a:buFontTx/>
              <a:buNone/>
              <a:tabLst/>
            </a:pPr>
            <a:r>
              <a:rPr kumimoji="0" lang="en-US" altLang="de-DE" sz="4600" b="1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</a:rPr>
              <a:t>Objectives and Motivations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400"/>
              </a:spcAft>
              <a:buClrTx/>
              <a:buSzTx/>
              <a:buFontTx/>
              <a:buNone/>
              <a:tabLst/>
            </a:pPr>
            <a:r>
              <a:rPr kumimoji="0" lang="en-US" altLang="de-DE" sz="2300" b="0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</a:rPr>
              <a:t>Space for text</a:t>
            </a:r>
            <a:r>
              <a:rPr kumimoji="0" lang="en-US" altLang="de-DE" sz="2300" b="0" i="0" u="none" strike="noStrike" cap="none" normalizeH="0" dirty="0">
                <a:ln>
                  <a:noFill/>
                </a:ln>
                <a:effectLst/>
                <a:latin typeface="Open Sans" panose="020B0606030504020204" pitchFamily="34" charset="0"/>
              </a:rPr>
              <a:t> and figures</a:t>
            </a:r>
            <a:endParaRPr kumimoji="0" lang="en-US" altLang="de-DE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2A11E0E0-8749-F323-F698-27CAB5EA0A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7536" y="14554235"/>
            <a:ext cx="15085845" cy="12017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5000"/>
              </a:spcAft>
              <a:buClrTx/>
              <a:buSzTx/>
              <a:buFontTx/>
              <a:buNone/>
              <a:tabLst/>
            </a:pPr>
            <a:r>
              <a:rPr kumimoji="0" lang="en-US" altLang="de-DE" sz="4600" b="1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</a:rPr>
              <a:t>Results and Examples</a:t>
            </a:r>
          </a:p>
          <a:p>
            <a:pPr lvl="0" eaLnBrk="0" fontAlgn="base" hangingPunct="0">
              <a:spcBef>
                <a:spcPct val="0"/>
              </a:spcBef>
              <a:spcAft>
                <a:spcPts val="1400"/>
              </a:spcAft>
            </a:pPr>
            <a:r>
              <a:rPr lang="en-US" altLang="de-DE" sz="2300" dirty="0">
                <a:latin typeface="Open Sans" panose="020B0606030504020204" pitchFamily="34" charset="0"/>
              </a:rPr>
              <a:t>Space for text and figures</a:t>
            </a:r>
            <a:r>
              <a:rPr lang="en-US" dirty="0"/>
              <a:t> </a:t>
            </a:r>
          </a:p>
          <a:p>
            <a:br>
              <a:rPr lang="en-US" dirty="0"/>
            </a:br>
            <a:endParaRPr lang="en-US" dirty="0"/>
          </a:p>
          <a:p>
            <a:r>
              <a:rPr lang="en-US" dirty="0"/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5000"/>
              </a:spcAft>
              <a:buClrTx/>
              <a:buSzTx/>
              <a:buFontTx/>
              <a:buNone/>
              <a:tabLst/>
            </a:pPr>
            <a:endParaRPr kumimoji="0" lang="en-US" altLang="de-DE" sz="2300" i="0" u="none" strike="noStrike" cap="none" normalizeH="0" baseline="0" dirty="0">
              <a:ln>
                <a:noFill/>
              </a:ln>
              <a:effectLst/>
              <a:latin typeface="Open Sans" panose="020B0606030504020204" pitchFamily="34" charset="0"/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7C3E94F9-38C6-3DAB-79A4-15D95C06B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14554235"/>
            <a:ext cx="7630528" cy="12017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5000"/>
              </a:spcAft>
              <a:buClrTx/>
              <a:buSzTx/>
              <a:buFontTx/>
              <a:buNone/>
              <a:tabLst/>
            </a:pPr>
            <a:r>
              <a:rPr kumimoji="0" lang="en-US" altLang="de-DE" sz="4600" b="1" i="0" u="none" strike="noStrike" cap="none" normalizeH="0" baseline="0" dirty="0">
                <a:ln>
                  <a:noFill/>
                </a:ln>
                <a:effectLst/>
                <a:latin typeface="Open Sans" panose="020B0606030504020204" pitchFamily="34" charset="0"/>
              </a:rPr>
              <a:t>Methods and Steps</a:t>
            </a:r>
          </a:p>
          <a:p>
            <a:pPr lvl="0" eaLnBrk="0" fontAlgn="base" hangingPunct="0">
              <a:spcBef>
                <a:spcPct val="0"/>
              </a:spcBef>
              <a:spcAft>
                <a:spcPts val="1400"/>
              </a:spcAft>
            </a:pPr>
            <a:r>
              <a:rPr lang="en-US" altLang="de-DE" sz="2300" dirty="0">
                <a:latin typeface="Open Sans" panose="020B0606030504020204" pitchFamily="34" charset="0"/>
              </a:rPr>
              <a:t>Space for text and figures</a:t>
            </a:r>
            <a:r>
              <a:rPr lang="en-US" dirty="0"/>
              <a:t> </a:t>
            </a:r>
          </a:p>
          <a:p>
            <a:br>
              <a:rPr lang="en-US" dirty="0"/>
            </a:br>
            <a:endParaRPr lang="en-US" dirty="0"/>
          </a:p>
          <a:p>
            <a:r>
              <a:rPr lang="en-US" dirty="0"/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5000"/>
              </a:spcAft>
              <a:buClrTx/>
              <a:buSzTx/>
              <a:buFontTx/>
              <a:buNone/>
              <a:tabLst/>
            </a:pPr>
            <a:endParaRPr kumimoji="0" lang="en-US" altLang="de-DE" sz="2300" i="0" u="none" strike="noStrike" cap="none" normalizeH="0" baseline="0" dirty="0">
              <a:ln>
                <a:noFill/>
              </a:ln>
              <a:effectLst/>
              <a:latin typeface="Open Sans" panose="020B0606030504020204" pitchFamily="34" charset="0"/>
            </a:endParaRPr>
          </a:p>
        </p:txBody>
      </p:sp>
      <p:cxnSp>
        <p:nvCxnSpPr>
          <p:cNvPr id="7" name="AutoShape 10">
            <a:extLst>
              <a:ext uri="{FF2B5EF4-FFF2-40B4-BE49-F238E27FC236}">
                <a16:creationId xmlns:a16="http://schemas.microsoft.com/office/drawing/2014/main" id="{F39ED08C-1D43-DABE-B701-999F3055EE0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8787" y="4567238"/>
            <a:ext cx="22985413" cy="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</p:cxnSp>
      <p:cxnSp>
        <p:nvCxnSpPr>
          <p:cNvPr id="8" name="AutoShape 14">
            <a:extLst>
              <a:ext uri="{FF2B5EF4-FFF2-40B4-BE49-F238E27FC236}">
                <a16:creationId xmlns:a16="http://schemas.microsoft.com/office/drawing/2014/main" id="{74EFFF1E-7DEA-E3AD-EF77-CC423343FE4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8787" y="14106525"/>
            <a:ext cx="22985413" cy="0"/>
          </a:xfrm>
          <a:prstGeom prst="straightConnector1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</p:cxnSp>
      <p:cxnSp>
        <p:nvCxnSpPr>
          <p:cNvPr id="9" name="AutoShape 11">
            <a:extLst>
              <a:ext uri="{FF2B5EF4-FFF2-40B4-BE49-F238E27FC236}">
                <a16:creationId xmlns:a16="http://schemas.microsoft.com/office/drawing/2014/main" id="{83C10D3B-4FC0-BFC7-D951-9A3B8F7C043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976143" y="38701663"/>
            <a:ext cx="22985413" cy="0"/>
          </a:xfrm>
          <a:prstGeom prst="straightConnector1">
            <a:avLst/>
          </a:prstGeom>
          <a:noFill/>
          <a:ln w="28575" algn="ctr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</p:cxnSp>
      <p:sp>
        <p:nvSpPr>
          <p:cNvPr id="10" name="Text Box 8">
            <a:extLst>
              <a:ext uri="{FF2B5EF4-FFF2-40B4-BE49-F238E27FC236}">
                <a16:creationId xmlns:a16="http://schemas.microsoft.com/office/drawing/2014/main" id="{CEEBC361-5439-E0EB-7F4B-13B2317E2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6143" y="39149373"/>
            <a:ext cx="22985413" cy="2493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9B4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B2A5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B2A51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de-DE" sz="1600" b="1" i="1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latin typeface="Open Sans" panose="020B0606030504020204" pitchFamily="34" charset="0"/>
              </a:rPr>
              <a:t>References:</a:t>
            </a:r>
          </a:p>
          <a:p>
            <a:pPr marL="454025" lvl="0" indent="-454025" algn="just"/>
            <a:r>
              <a:rPr lang="en-GB" sz="18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FreeSans"/>
              </a:rPr>
              <a:t>[1]	H. B. </a:t>
            </a:r>
            <a:r>
              <a:rPr lang="en-GB" sz="1800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FreeSans"/>
              </a:rPr>
              <a:t>Pacejka</a:t>
            </a:r>
            <a:r>
              <a:rPr lang="en-GB" sz="18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FreeSans"/>
              </a:rPr>
              <a:t>, </a:t>
            </a:r>
            <a:r>
              <a:rPr lang="en-GB" sz="1800" i="1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FreeSans"/>
              </a:rPr>
              <a:t>Tyre and Vehicle Dynamics</a:t>
            </a:r>
            <a:r>
              <a:rPr lang="en-GB" sz="18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FreeSans"/>
              </a:rPr>
              <a:t>, Butterworth and Heinemann, Oxford, 2002.</a:t>
            </a:r>
            <a:endParaRPr lang="en-GB" sz="1800" dirty="0">
              <a:effectLst/>
              <a:latin typeface="Liberation Serif"/>
              <a:ea typeface="Yu Mincho" panose="02020400000000000000" pitchFamily="18" charset="-128"/>
              <a:cs typeface="FreeSans"/>
            </a:endParaRPr>
          </a:p>
          <a:p>
            <a:pPr marL="454025" lvl="0" indent="-454025" algn="just"/>
            <a:r>
              <a:rPr lang="en-GB" sz="18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FreeSans"/>
              </a:rPr>
              <a:t>[2]	E. </a:t>
            </a:r>
            <a:r>
              <a:rPr lang="en-GB" sz="1800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FreeSans"/>
              </a:rPr>
              <a:t>Bertolazzi</a:t>
            </a:r>
            <a:r>
              <a:rPr lang="en-GB" sz="18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FreeSans"/>
              </a:rPr>
              <a:t>, F. </a:t>
            </a:r>
            <a:r>
              <a:rPr lang="en-GB" sz="1800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FreeSans"/>
              </a:rPr>
              <a:t>Biral</a:t>
            </a:r>
            <a:r>
              <a:rPr lang="en-GB" sz="18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FreeSans"/>
              </a:rPr>
              <a:t>, M. Da Lio and V. </a:t>
            </a:r>
            <a:r>
              <a:rPr lang="en-GB" sz="1800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FreeSans"/>
              </a:rPr>
              <a:t>Cossalter</a:t>
            </a:r>
            <a:r>
              <a:rPr lang="en-GB" sz="18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FreeSans"/>
              </a:rPr>
              <a:t>, “The influence of rider's upper body motions on motorcycle minimum time </a:t>
            </a:r>
            <a:r>
              <a:rPr lang="en-GB" sz="1800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FreeSans"/>
              </a:rPr>
              <a:t>maneuvering</a:t>
            </a:r>
            <a:r>
              <a:rPr lang="en-GB" sz="18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FreeSans"/>
              </a:rPr>
              <a:t>”, in C. L. </a:t>
            </a:r>
            <a:r>
              <a:rPr lang="en-GB" sz="1800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FreeSans"/>
              </a:rPr>
              <a:t>Bottasso</a:t>
            </a:r>
            <a:r>
              <a:rPr lang="en-GB" sz="18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FreeSans"/>
              </a:rPr>
              <a:t>, P. </a:t>
            </a:r>
            <a:r>
              <a:rPr lang="en-GB" sz="1800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FreeSans"/>
              </a:rPr>
              <a:t>Masarati</a:t>
            </a:r>
            <a:r>
              <a:rPr lang="en-GB" sz="18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FreeSans"/>
              </a:rPr>
              <a:t> and L. </a:t>
            </a:r>
            <a:r>
              <a:rPr lang="en-GB" sz="1800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FreeSans"/>
              </a:rPr>
              <a:t>Trainelli</a:t>
            </a:r>
            <a:r>
              <a:rPr lang="en-GB" sz="18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FreeSans"/>
              </a:rPr>
              <a:t> (eds), </a:t>
            </a:r>
            <a:r>
              <a:rPr lang="en-GB" sz="1800" i="1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FreeSans"/>
              </a:rPr>
              <a:t>Proceedings, Multibody Dynamics 2007, ECCOMAS Thematic Conference</a:t>
            </a:r>
            <a:r>
              <a:rPr lang="en-GB" sz="18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FreeSans"/>
              </a:rPr>
              <a:t>, Milano, Italy, 25-28 June 2007, </a:t>
            </a:r>
            <a:r>
              <a:rPr lang="en-GB" sz="1800" dirty="0" err="1">
                <a:effectLst/>
                <a:latin typeface="Calibri" panose="020F0502020204030204" pitchFamily="34" charset="0"/>
                <a:ea typeface="Yu Mincho" panose="02020400000000000000" pitchFamily="18" charset="-128"/>
                <a:cs typeface="FreeSans"/>
              </a:rPr>
              <a:t>Politecnico</a:t>
            </a:r>
            <a:r>
              <a:rPr lang="en-GB" sz="18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FreeSans"/>
              </a:rPr>
              <a:t> di Milano, Milano, 2007, 15 pp.</a:t>
            </a:r>
            <a:endParaRPr lang="en-GB" sz="1800" dirty="0">
              <a:effectLst/>
              <a:latin typeface="Liberation Serif"/>
              <a:ea typeface="Yu Mincho" panose="02020400000000000000" pitchFamily="18" charset="-128"/>
              <a:cs typeface="FreeSans"/>
            </a:endParaRPr>
          </a:p>
          <a:p>
            <a:pPr marL="454025" lvl="0" indent="-454025" algn="just">
              <a:tabLst>
                <a:tab pos="4572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FreeSans"/>
              </a:rPr>
              <a:t>[3]	R. S. Sharp, “The stability and control of motorcycles”, </a:t>
            </a:r>
            <a:r>
              <a:rPr lang="en-GB" sz="1800" i="1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FreeSans"/>
              </a:rPr>
              <a:t>Proceedings of the IMechE, Part C, Journal of Mechanical Engineering Science</a:t>
            </a:r>
            <a:r>
              <a:rPr lang="en-GB" sz="1800" dirty="0">
                <a:effectLst/>
                <a:latin typeface="Calibri" panose="020F0502020204030204" pitchFamily="34" charset="0"/>
                <a:ea typeface="Yu Mincho" panose="02020400000000000000" pitchFamily="18" charset="-128"/>
                <a:cs typeface="FreeSans"/>
              </a:rPr>
              <a:t> 13 (1971), pp. 316-329.</a:t>
            </a:r>
          </a:p>
          <a:p>
            <a:pPr marL="454025" lvl="0" indent="-454025" algn="just"/>
            <a:r>
              <a:rPr lang="en-GB" dirty="0">
                <a:latin typeface="Calibri" panose="020F0502020204030204" pitchFamily="34" charset="0"/>
                <a:ea typeface="Yu Mincho" panose="02020400000000000000" pitchFamily="18" charset="-128"/>
                <a:cs typeface="FreeSans"/>
              </a:rPr>
              <a:t>[4]	</a:t>
            </a:r>
            <a:endParaRPr lang="en-GB" sz="1800" dirty="0">
              <a:effectLst/>
              <a:latin typeface="Liberation Serif"/>
              <a:ea typeface="Yu Mincho" panose="02020400000000000000" pitchFamily="18" charset="-128"/>
              <a:cs typeface="FreeSans"/>
            </a:endParaRPr>
          </a:p>
        </p:txBody>
      </p:sp>
    </p:spTree>
    <p:extLst>
      <p:ext uri="{BB962C8B-B14F-4D97-AF65-F5344CB8AC3E}">
        <p14:creationId xmlns:p14="http://schemas.microsoft.com/office/powerpoint/2010/main" val="1075242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184</Words>
  <Application>Microsoft Macintosh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Liberation Serif</vt:lpstr>
      <vt:lpstr>Aptos</vt:lpstr>
      <vt:lpstr>Arial</vt:lpstr>
      <vt:lpstr>Calibri</vt:lpstr>
      <vt:lpstr>Open Sans</vt:lpstr>
      <vt:lpstr>Open Sans Semibold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ICSC 2024</dc:creator>
  <cp:keywords/>
  <dc:description/>
  <cp:lastModifiedBy>nagahiro yoshida</cp:lastModifiedBy>
  <cp:revision>1</cp:revision>
  <dcterms:created xsi:type="dcterms:W3CDTF">2024-07-09T12:44:01Z</dcterms:created>
  <dcterms:modified xsi:type="dcterms:W3CDTF">2024-07-09T13:23:18Z</dcterms:modified>
  <cp:category/>
</cp:coreProperties>
</file>